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312" r:id="rId4"/>
    <p:sldId id="307" r:id="rId5"/>
    <p:sldId id="308" r:id="rId6"/>
    <p:sldId id="310" r:id="rId7"/>
    <p:sldId id="311" r:id="rId8"/>
    <p:sldId id="309" r:id="rId9"/>
    <p:sldId id="305" r:id="rId10"/>
    <p:sldId id="313" r:id="rId11"/>
    <p:sldId id="314" r:id="rId12"/>
    <p:sldId id="306" r:id="rId13"/>
    <p:sldId id="301" r:id="rId14"/>
    <p:sldId id="321" r:id="rId15"/>
    <p:sldId id="322" r:id="rId16"/>
    <p:sldId id="324" r:id="rId17"/>
    <p:sldId id="323" r:id="rId18"/>
    <p:sldId id="316" r:id="rId19"/>
    <p:sldId id="318" r:id="rId20"/>
    <p:sldId id="320" r:id="rId21"/>
    <p:sldId id="317" r:id="rId22"/>
    <p:sldId id="298" r:id="rId23"/>
    <p:sldId id="300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4"/>
    <p:restoredTop sz="94762"/>
  </p:normalViewPr>
  <p:slideViewPr>
    <p:cSldViewPr snapToGrid="0" snapToObjects="1">
      <p:cViewPr varScale="1">
        <p:scale>
          <a:sx n="105" d="100"/>
          <a:sy n="105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8C2F4-F781-034D-A742-B6D3765181E6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A0E25-02A4-E54E-ABAE-BDAA005BD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C9D-E730-974E-8BD5-23C223ADE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5D7B8-6B7E-7B40-9A0C-6BA1F6D2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652-1C6F-7742-8A5A-37B26E54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441EB-6F30-2245-AC17-46482A0C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9E06-16ED-9348-B867-1634077B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6D8B-0B5D-FB43-A613-2658245F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64A8E-CE19-2248-A7FD-DFB40E785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9D5F-E875-6845-B5CB-44A4E7B8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08E5C-8E11-F24F-86F5-5807B2F7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27BC-8598-9A4A-AE2C-92B6AB7B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AA5FA-2BB7-5E48-9186-8EE53B90C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60F50-D507-2F4B-9C54-83B57F64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13FB1-AD00-0E48-8E34-C405AA79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BBF35-C5DF-194E-9463-4E60A8E1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BE82C-5993-B442-9952-B0CB3E91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2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112B-10C1-FF4A-AA86-EED08CDE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C9610-B74D-314D-9661-8981DE26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AB36F-1106-1544-819E-5029CF762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26A0A-5C22-7E48-9370-9951277A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DB376-559A-5E45-BA88-C88DF0FE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0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6F64-E4AC-8945-9E92-04FB4E44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C13E4-E44A-0C45-8AFF-3D42EC860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3D0BE-1647-CB4D-97A6-45547FCBC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9662-F8BF-C34C-BAA2-C234B3CC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BFA3-D790-3143-91C0-5DD921A4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2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D76D-1F95-FF4E-9267-71CEA709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01EE-763C-A44E-A7EC-19C1EF052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216B7-D010-2043-8BD9-17C50C04D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5CF35-D9EE-F143-83CC-894CE617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E29B7-85CB-624E-BC0E-076ABCE9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F6F87-B0DF-EE4E-BD98-39F702B0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38E3-BAEF-0645-9F9B-696330E0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8238-7F5C-AC4C-B20A-E9A07CA4D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D4763-B361-644B-9CFF-27289134D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0D00C-7FEC-BF41-A8C4-B158A93D7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3099D-892B-6C42-90A4-922FF6595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8F982-07F6-E749-A36D-09796EF0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EE578-4E74-C040-8BA6-A48C77B2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4EE4B-11EB-854F-8520-5E037E72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5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2A49-FCCD-9149-89C8-D07801C4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9DC65-4975-8C48-AEBB-9A1CABA9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2D454C-6219-EC45-8198-9342BD08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73BBA-D1A3-D649-8895-D35D361A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F92C7-7162-6F4E-BFDE-8D85A871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7F9F-65A1-F34E-8A6D-82737E49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5DC49-5B91-0744-A812-2ECC57AE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5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01CF-5414-B84C-A299-A2094FD4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8A8F-528C-3047-ACD3-B46B36D8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FAB2-18CC-5646-B02D-2652AF0D3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F44AA-AC0C-0A44-B233-E00D9AE5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8993E-007B-F54E-9E54-0E578344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06F5C-D7FF-C447-9249-23BA7FA0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3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E8E6-23C3-0C4D-9431-D21DE1D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C6F27-E13A-2244-B32F-9BD3914D9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89CE6-CC28-4944-8C67-D70EE530D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2DBD7-AFAD-984D-B693-91969947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5C2A8-EE72-2B44-B4BF-ED577890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5744E-3A1A-174A-B0D3-A021358F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2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A2F77-2DAF-124F-A91F-4C656A9B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2448A-9A77-A840-8432-B3F2EF8BA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7DC1E-CF9C-4A49-9928-E7A2FB136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E0F42-2732-0946-871B-2BECB08500F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F3AB3-64EE-2E43-9B47-8C62C3538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7B206-EF39-A14D-A0F6-603D4411C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svm.html#svm-kernel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svm.html#scores-probabilitie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lego-png/download/5286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mcmedinformdecismak.biomedcentral.com/articles/10.1186/1472-6947-12-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C0001-0859-78F1-351E-6CD282C3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2000"/>
          </a:blip>
          <a:srcRect l="14155" r="4583" b="14912"/>
          <a:stretch/>
        </p:blipFill>
        <p:spPr>
          <a:xfrm rot="16200000">
            <a:off x="2846649" y="-441498"/>
            <a:ext cx="7102643" cy="7985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467A6-78BF-794B-B399-6A9F994F3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357149"/>
            <a:ext cx="12192000" cy="2387600"/>
          </a:xfrm>
        </p:spPr>
        <p:txBody>
          <a:bodyPr/>
          <a:lstStyle/>
          <a:p>
            <a:r>
              <a:rPr lang="en-US" dirty="0"/>
              <a:t>Picking the Right ML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A5BE9-132D-0240-B001-30A96BCF7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4749"/>
            <a:ext cx="9144000" cy="1655763"/>
          </a:xfrm>
        </p:spPr>
        <p:txBody>
          <a:bodyPr/>
          <a:lstStyle/>
          <a:p>
            <a:r>
              <a:rPr lang="en-US" dirty="0"/>
              <a:t>Data4ML</a:t>
            </a:r>
          </a:p>
          <a:p>
            <a:r>
              <a:rPr lang="en-US" dirty="0"/>
              <a:t>Summer 2022</a:t>
            </a:r>
          </a:p>
        </p:txBody>
      </p:sp>
    </p:spTree>
    <p:extLst>
      <p:ext uri="{BB962C8B-B14F-4D97-AF65-F5344CB8AC3E}">
        <p14:creationId xmlns:p14="http://schemas.microsoft.com/office/powerpoint/2010/main" val="2615293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7A45-1C9E-4FA6-AD39-A26724024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0"/>
            <a:ext cx="10515600" cy="1325563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5E68-9FFB-B8F7-9138-AA5F28B1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178690"/>
            <a:ext cx="11195304" cy="4351338"/>
          </a:xfrm>
        </p:spPr>
        <p:txBody>
          <a:bodyPr/>
          <a:lstStyle/>
          <a:p>
            <a:r>
              <a:rPr lang="en-US" sz="2400" dirty="0"/>
              <a:t>A bit tricker to work with than decision tree</a:t>
            </a:r>
          </a:p>
          <a:p>
            <a:pPr lvl="1"/>
            <a:r>
              <a:rPr lang="en-US" sz="2000" dirty="0"/>
              <a:t>Need to be careful about data normalization</a:t>
            </a:r>
          </a:p>
          <a:p>
            <a:r>
              <a:rPr lang="en-US" sz="2400" dirty="0"/>
              <a:t>Training may not actually be better than a boosted decision tree</a:t>
            </a:r>
          </a:p>
          <a:p>
            <a:r>
              <a:rPr lang="en-US" sz="2400" dirty="0"/>
              <a:t>Why use them?</a:t>
            </a:r>
          </a:p>
          <a:p>
            <a:pPr lvl="1"/>
            <a:r>
              <a:rPr lang="en-US" sz="2000" dirty="0"/>
              <a:t>Offers tremendous flexibility  </a:t>
            </a:r>
          </a:p>
          <a:p>
            <a:pPr lvl="1"/>
            <a:r>
              <a:rPr lang="en-US" sz="2000" dirty="0"/>
              <a:t>Can use any differential loss function</a:t>
            </a:r>
          </a:p>
          <a:p>
            <a:pPr lvl="1"/>
            <a:r>
              <a:rPr lang="en-US" sz="2000" dirty="0"/>
              <a:t>Has excellent performance if tuned</a:t>
            </a:r>
          </a:p>
          <a:p>
            <a:pPr lvl="2"/>
            <a:endParaRPr lang="en-US" dirty="0"/>
          </a:p>
        </p:txBody>
      </p:sp>
      <p:pic>
        <p:nvPicPr>
          <p:cNvPr id="4" name="Google Shape;252;p42" descr="Image result for artificial neural network">
            <a:extLst>
              <a:ext uri="{FF2B5EF4-FFF2-40B4-BE49-F238E27FC236}">
                <a16:creationId xmlns:a16="http://schemas.microsoft.com/office/drawing/2014/main" id="{C12B23E1-64E1-B578-243A-5280F5D36A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72038" y="3803904"/>
            <a:ext cx="6925658" cy="2904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2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8FB9-57D4-187F-FF05-16995EF2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A8AED1F6-F110-5CF2-217F-EF6393C3C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4480" y="1334294"/>
            <a:ext cx="6716988" cy="50377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2A310-5B8F-64F8-883D-AABB5F79EA6F}"/>
              </a:ext>
            </a:extLst>
          </p:cNvPr>
          <p:cNvSpPr txBox="1"/>
          <p:nvPr/>
        </p:nvSpPr>
        <p:spPr>
          <a:xfrm>
            <a:off x="6291072" y="6187369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svm.html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788AC-F265-6047-E473-150160CE28C6}"/>
              </a:ext>
            </a:extLst>
          </p:cNvPr>
          <p:cNvSpPr txBox="1"/>
          <p:nvPr/>
        </p:nvSpPr>
        <p:spPr>
          <a:xfrm>
            <a:off x="110532" y="1690690"/>
            <a:ext cx="590092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advantages of support vector machines 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Effective in high dimensional spaces.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Still effective in cases where number of dimensions is greater than the number of samples.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The disadvantages of support vector machines include:</a:t>
            </a:r>
          </a:p>
          <a:p>
            <a:endParaRPr lang="en-US" sz="2000" dirty="0"/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If the number of features is much greater than the number of samples, avoid over-fitting in choosing </a:t>
            </a:r>
            <a:r>
              <a:rPr lang="en-US" sz="2000" dirty="0">
                <a:hlinkClick r:id="rId3"/>
              </a:rPr>
              <a:t>Kernel functions</a:t>
            </a:r>
            <a:r>
              <a:rPr lang="en-US" sz="2000" dirty="0"/>
              <a:t> and regularization term is crucial.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SVMs do not directly provide probability estimates, these are calculated using an expensive five-fold cross-validation (see </a:t>
            </a:r>
            <a:r>
              <a:rPr lang="en-US" sz="2000" dirty="0">
                <a:hlinkClick r:id="rId4"/>
              </a:rPr>
              <a:t>Scores and probabilities</a:t>
            </a:r>
            <a:r>
              <a:rPr lang="en-US" sz="2000" dirty="0"/>
              <a:t>, below).</a:t>
            </a:r>
          </a:p>
        </p:txBody>
      </p:sp>
    </p:spTree>
    <p:extLst>
      <p:ext uri="{BB962C8B-B14F-4D97-AF65-F5344CB8AC3E}">
        <p14:creationId xmlns:p14="http://schemas.microsoft.com/office/powerpoint/2010/main" val="338968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22F1-F9C9-F032-C8CB-5F523028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’buy’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9065-1D6A-102C-DA9E-3AC012F7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models like linear regression, assume your data can be fit to a line</a:t>
            </a:r>
          </a:p>
          <a:p>
            <a:pPr lvl="1"/>
            <a:r>
              <a:rPr lang="en-US" dirty="0"/>
              <a:t>You need comparatively little data to do this</a:t>
            </a:r>
          </a:p>
          <a:p>
            <a:pPr lvl="1"/>
            <a:r>
              <a:rPr lang="en-US" dirty="0"/>
              <a:t>But it your dataset isn’t linear you can end up with a high bias</a:t>
            </a:r>
          </a:p>
          <a:p>
            <a:r>
              <a:rPr lang="en-US" dirty="0"/>
              <a:t>If you use complicated models without a functional form assumption</a:t>
            </a:r>
          </a:p>
          <a:p>
            <a:pPr lvl="1"/>
            <a:r>
              <a:rPr lang="en-US" dirty="0"/>
              <a:t>You have to worry about overfitting</a:t>
            </a:r>
          </a:p>
          <a:p>
            <a:pPr lvl="1"/>
            <a:r>
              <a:rPr lang="en-US" dirty="0"/>
              <a:t>May need more data for good performance</a:t>
            </a:r>
          </a:p>
          <a:p>
            <a:r>
              <a:rPr lang="en-US" dirty="0"/>
              <a:t>In both cases extrapolating beyond your dataset relies on assumptions</a:t>
            </a:r>
          </a:p>
          <a:p>
            <a:pPr lvl="1"/>
            <a:r>
              <a:rPr lang="en-US" dirty="0"/>
              <a:t>In the linear case you assume your line continues</a:t>
            </a:r>
          </a:p>
          <a:p>
            <a:pPr lvl="1"/>
            <a:r>
              <a:rPr lang="en-US" dirty="0"/>
              <a:t>In the </a:t>
            </a:r>
          </a:p>
          <a:p>
            <a:pPr marL="457189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22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EFCE-76F1-29B3-B0D2-4D13D22C3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4034742" cy="1325563"/>
          </a:xfrm>
        </p:spPr>
        <p:txBody>
          <a:bodyPr/>
          <a:lstStyle/>
          <a:p>
            <a:r>
              <a:rPr lang="en-US" dirty="0"/>
              <a:t>Extrapolation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7F70546-B6B3-0119-B702-48BEE81B2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4496" y="699036"/>
            <a:ext cx="6579084" cy="57938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A7046-EFF8-796D-A620-6A2094872E6B}"/>
              </a:ext>
            </a:extLst>
          </p:cNvPr>
          <p:cNvSpPr txBox="1"/>
          <p:nvPr/>
        </p:nvSpPr>
        <p:spPr>
          <a:xfrm>
            <a:off x="478420" y="1794076"/>
            <a:ext cx="4244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does a lot of neat things, but it isn’t magic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Unless specified treat ML algorithms as universal function approximators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 ‘Linear’ regression is not a universal function approximator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you’re collecting data make sure you collect ’representative’ samples</a:t>
            </a:r>
          </a:p>
        </p:txBody>
      </p:sp>
    </p:spTree>
    <p:extLst>
      <p:ext uri="{BB962C8B-B14F-4D97-AF65-F5344CB8AC3E}">
        <p14:creationId xmlns:p14="http://schemas.microsoft.com/office/powerpoint/2010/main" val="3012747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A9CB-EE55-0A8F-549F-A9D1A412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76D5-3065-C2FC-9EC2-2790C6D3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Unstructured Data is generally used to refer to anything that doesn’t easily fit into our normal rows are examples columns are variables data model</a:t>
            </a:r>
          </a:p>
          <a:p>
            <a:r>
              <a:rPr lang="en-US" dirty="0"/>
              <a:t>Images, text, sounds etc.</a:t>
            </a:r>
          </a:p>
          <a:p>
            <a:r>
              <a:rPr lang="en-US" dirty="0"/>
              <a:t>Two common ways of dealing with this data</a:t>
            </a:r>
          </a:p>
          <a:p>
            <a:pPr lvl="1"/>
            <a:r>
              <a:rPr lang="en-US" dirty="0"/>
              <a:t>Feature engineering: Writing methods to extract ‘structured data’</a:t>
            </a:r>
          </a:p>
          <a:p>
            <a:pPr lvl="2"/>
            <a:r>
              <a:rPr lang="en-US" dirty="0"/>
              <a:t>i.e. A Bag of words from text</a:t>
            </a:r>
          </a:p>
          <a:p>
            <a:pPr lvl="1"/>
            <a:r>
              <a:rPr lang="en-US" b="1" dirty="0"/>
              <a:t>Deep Learning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7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503B3-425A-14C5-A746-A9D218C1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1FEBB-CC58-DAFE-92F1-2E13678F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1825625"/>
            <a:ext cx="10515600" cy="4351338"/>
          </a:xfrm>
        </p:spPr>
        <p:txBody>
          <a:bodyPr/>
          <a:lstStyle/>
          <a:p>
            <a:r>
              <a:rPr lang="en-US" dirty="0"/>
              <a:t>Unlike the above algorithms Deep Learning doesn't neatly fit into an R packages</a:t>
            </a:r>
          </a:p>
          <a:p>
            <a:r>
              <a:rPr lang="en-US" dirty="0"/>
              <a:t>It’s better to think of it as a box of Lego  blocks</a:t>
            </a:r>
          </a:p>
          <a:p>
            <a:r>
              <a:rPr lang="en-US" dirty="0"/>
              <a:t>Deep Neural networks are made up of layers</a:t>
            </a:r>
          </a:p>
          <a:p>
            <a:r>
              <a:rPr lang="en-US" dirty="0"/>
              <a:t>Layers exist for text, images, structured data, etc.</a:t>
            </a:r>
          </a:p>
          <a:p>
            <a:r>
              <a:rPr lang="en-US" dirty="0"/>
              <a:t>Allows for building and training</a:t>
            </a:r>
            <a:br>
              <a:rPr lang="en-US" dirty="0"/>
            </a:br>
            <a:r>
              <a:rPr lang="en-US" dirty="0"/>
              <a:t>custom models</a:t>
            </a:r>
          </a:p>
          <a:p>
            <a:r>
              <a:rPr lang="en-US" dirty="0"/>
              <a:t>This models are often </a:t>
            </a:r>
            <a:br>
              <a:rPr lang="en-US" dirty="0"/>
            </a:br>
            <a:r>
              <a:rPr lang="en-US" dirty="0"/>
              <a:t>made available</a:t>
            </a:r>
          </a:p>
          <a:p>
            <a:endParaRPr lang="en-US" dirty="0"/>
          </a:p>
        </p:txBody>
      </p:sp>
      <p:pic>
        <p:nvPicPr>
          <p:cNvPr id="8" name="Picture 7" descr="A group of colorful blocks&#10;&#10;Description automatically generated with low confidence">
            <a:extLst>
              <a:ext uri="{FF2B5EF4-FFF2-40B4-BE49-F238E27FC236}">
                <a16:creationId xmlns:a16="http://schemas.microsoft.com/office/drawing/2014/main" id="{7B1DD0E3-A9EC-8F6B-8847-1AD62BF4E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71475" y="3429000"/>
            <a:ext cx="6820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5D1E-CA1E-366E-1370-86285DFB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VGG 19 (Image Classification)</a:t>
            </a:r>
          </a:p>
        </p:txBody>
      </p:sp>
      <p:pic>
        <p:nvPicPr>
          <p:cNvPr id="8194" name="Picture 2" descr="Extract Features, Visualize Filters and Feature Maps in VGG16 and VGG19 CNN  Models | by Roland Hewage | Towards Data Science">
            <a:extLst>
              <a:ext uri="{FF2B5EF4-FFF2-40B4-BE49-F238E27FC236}">
                <a16:creationId xmlns:a16="http://schemas.microsoft.com/office/drawing/2014/main" id="{AAB50B3F-381F-31C1-1F8A-F0E660C41E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88" y="2174240"/>
            <a:ext cx="75692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88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4310C5BA-DD83-0511-FC44-B375E9BEB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3" t="45867"/>
          <a:stretch/>
        </p:blipFill>
        <p:spPr bwMode="auto">
          <a:xfrm>
            <a:off x="463296" y="2438400"/>
            <a:ext cx="10764711" cy="37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E0A7BE-EBBD-3C77-9448-7447BE46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Example Alpha Fold (Protein Structure Prediction)</a:t>
            </a:r>
          </a:p>
        </p:txBody>
      </p:sp>
    </p:spTree>
    <p:extLst>
      <p:ext uri="{BB962C8B-B14F-4D97-AF65-F5344CB8AC3E}">
        <p14:creationId xmlns:p14="http://schemas.microsoft.com/office/powerpoint/2010/main" val="330385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4B94-2DE9-120F-A370-CC60FAC9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" y="231015"/>
            <a:ext cx="10515600" cy="1325563"/>
          </a:xfrm>
        </p:spPr>
        <p:txBody>
          <a:bodyPr/>
          <a:lstStyle/>
          <a:p>
            <a:r>
              <a:rPr lang="en-US" dirty="0"/>
              <a:t>Evaluating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82909-8526-032A-06E8-9699DFD97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50848"/>
            <a:ext cx="10866120" cy="4726115"/>
          </a:xfrm>
        </p:spPr>
        <p:txBody>
          <a:bodyPr/>
          <a:lstStyle/>
          <a:p>
            <a:r>
              <a:rPr lang="en-US" dirty="0"/>
              <a:t>I’m a big proponent of of evaluating models based on downstream goals</a:t>
            </a:r>
          </a:p>
          <a:p>
            <a:pPr lvl="1"/>
            <a:r>
              <a:rPr lang="en-US" dirty="0"/>
              <a:t>Are the predictions useful for my understanding</a:t>
            </a:r>
          </a:p>
          <a:p>
            <a:pPr lvl="1"/>
            <a:r>
              <a:rPr lang="en-US" dirty="0"/>
              <a:t>Is the model saving me time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However, there is a lot of formal methods for evaluating the quality of predictions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r>
              <a:rPr lang="en-US" dirty="0"/>
              <a:t>F1</a:t>
            </a:r>
          </a:p>
          <a:p>
            <a:pPr lvl="1"/>
            <a:r>
              <a:rPr lang="en-US" dirty="0"/>
              <a:t>It’s worth asking yourself how good these need to be to meet your goal.</a:t>
            </a:r>
          </a:p>
        </p:txBody>
      </p:sp>
    </p:spTree>
    <p:extLst>
      <p:ext uri="{BB962C8B-B14F-4D97-AF65-F5344CB8AC3E}">
        <p14:creationId xmlns:p14="http://schemas.microsoft.com/office/powerpoint/2010/main" val="147801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DA2-095E-D06B-74EE-5E97ECBC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B9736-ABC5-1BC7-9B1E-0E5834634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597152"/>
                <a:ext cx="10780776" cy="17312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𝐶𝑙𝑎𝑠𝑠𝑖𝑓𝑖𝑐𝑎𝑡𝑖𝑜𝑛𝑠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Common </a:t>
                </a:r>
                <a:r>
                  <a:rPr lang="en-US" dirty="0"/>
                  <a:t>metric, but you need to be careful about class imbalances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B9736-ABC5-1BC7-9B1E-0E5834634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597152"/>
                <a:ext cx="10780776" cy="1731265"/>
              </a:xfrm>
              <a:blipFill>
                <a:blip r:embed="rId2"/>
                <a:stretch>
                  <a:fillRect l="-1059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EC2AF1-BB00-7A24-B30E-83069A266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73161"/>
              </p:ext>
            </p:extLst>
          </p:nvPr>
        </p:nvGraphicFramePr>
        <p:xfrm>
          <a:off x="1325880" y="346335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245737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73239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57824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4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9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08586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580026-5291-C53B-CB25-75ADBF8680CE}"/>
              </a:ext>
            </a:extLst>
          </p:cNvPr>
          <p:cNvSpPr txBox="1">
            <a:spLocks/>
          </p:cNvSpPr>
          <p:nvPr/>
        </p:nvSpPr>
        <p:spPr>
          <a:xfrm>
            <a:off x="784353" y="4990082"/>
            <a:ext cx="10515600" cy="150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above case guesses True for everything  </a:t>
            </a:r>
          </a:p>
          <a:p>
            <a:r>
              <a:rPr lang="en-US" dirty="0"/>
              <a:t>It’s 90% accurate but isn’t very useful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6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AC1D-B93A-B966-6B90-2A19A783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still all about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8F8F5-07A0-82F1-82FC-E1BA3E500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There are lots of ML algorithms. What’s makes them different is how they perform on different datasets</a:t>
            </a:r>
          </a:p>
          <a:p>
            <a:endParaRPr lang="en-US" dirty="0"/>
          </a:p>
          <a:p>
            <a:r>
              <a:rPr lang="en-US" dirty="0"/>
              <a:t>What makes an algorithm ‘good’</a:t>
            </a:r>
          </a:p>
          <a:p>
            <a:pPr lvl="1"/>
            <a:r>
              <a:rPr lang="en-US" dirty="0"/>
              <a:t>Low bias, high accuracy </a:t>
            </a:r>
          </a:p>
          <a:p>
            <a:pPr lvl="1"/>
            <a:r>
              <a:rPr lang="en-US" dirty="0"/>
              <a:t>Able handle your input features (size and type)</a:t>
            </a:r>
          </a:p>
          <a:p>
            <a:pPr lvl="1"/>
            <a:r>
              <a:rPr lang="en-US" dirty="0"/>
              <a:t>How easy it is in interpret</a:t>
            </a:r>
          </a:p>
          <a:p>
            <a:pPr lvl="1"/>
            <a:r>
              <a:rPr lang="en-US" dirty="0"/>
              <a:t>How fast it learns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5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D5C0-E0BA-AC01-A4CC-794063FB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Metrics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025AB75-3FF1-2F18-2BE4-EB49011D1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49019"/>
              </p:ext>
            </p:extLst>
          </p:nvPr>
        </p:nvGraphicFramePr>
        <p:xfrm>
          <a:off x="326137" y="1690690"/>
          <a:ext cx="64648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936">
                  <a:extLst>
                    <a:ext uri="{9D8B030D-6E8A-4147-A177-3AD203B41FA5}">
                      <a16:colId xmlns:a16="http://schemas.microsoft.com/office/drawing/2014/main" val="2824573705"/>
                    </a:ext>
                  </a:extLst>
                </a:gridCol>
                <a:gridCol w="2154936">
                  <a:extLst>
                    <a:ext uri="{9D8B030D-6E8A-4147-A177-3AD203B41FA5}">
                      <a16:colId xmlns:a16="http://schemas.microsoft.com/office/drawing/2014/main" val="767323996"/>
                    </a:ext>
                  </a:extLst>
                </a:gridCol>
                <a:gridCol w="2154936">
                  <a:extLst>
                    <a:ext uri="{9D8B030D-6E8A-4147-A177-3AD203B41FA5}">
                      <a16:colId xmlns:a16="http://schemas.microsoft.com/office/drawing/2014/main" val="36578245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48503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dirty="0"/>
                        <a:t>Class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9549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dirty="0"/>
                        <a:t>Class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0858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1787E87-450C-638A-F3A9-005244145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0428"/>
              </p:ext>
            </p:extLst>
          </p:nvPr>
        </p:nvGraphicFramePr>
        <p:xfrm>
          <a:off x="326138" y="2957511"/>
          <a:ext cx="64648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936">
                  <a:extLst>
                    <a:ext uri="{9D8B030D-6E8A-4147-A177-3AD203B41FA5}">
                      <a16:colId xmlns:a16="http://schemas.microsoft.com/office/drawing/2014/main" val="2824573705"/>
                    </a:ext>
                  </a:extLst>
                </a:gridCol>
                <a:gridCol w="2154936">
                  <a:extLst>
                    <a:ext uri="{9D8B030D-6E8A-4147-A177-3AD203B41FA5}">
                      <a16:colId xmlns:a16="http://schemas.microsoft.com/office/drawing/2014/main" val="767323996"/>
                    </a:ext>
                  </a:extLst>
                </a:gridCol>
                <a:gridCol w="2154936">
                  <a:extLst>
                    <a:ext uri="{9D8B030D-6E8A-4147-A177-3AD203B41FA5}">
                      <a16:colId xmlns:a16="http://schemas.microsoft.com/office/drawing/2014/main" val="3657824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4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9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0858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C5E6C9-8BFD-DE09-86C3-481B11571B3D}"/>
                  </a:ext>
                </a:extLst>
              </p:cNvPr>
              <p:cNvSpPr txBox="1"/>
              <p:nvPr/>
            </p:nvSpPr>
            <p:spPr>
              <a:xfrm>
                <a:off x="7059168" y="1710175"/>
                <a:ext cx="4669536" cy="231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/>
                  <a:t> = 90/100 = 0.9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= 90/(90) =1.0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𝑺𝒑𝒆𝒄𝒊𝒇𝒊𝒄𝒊𝒕𝒚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𝑭𝒑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 ∗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=0.95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C5E6C9-8BFD-DE09-86C3-481B1157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168" y="1710175"/>
                <a:ext cx="4669536" cy="2317237"/>
              </a:xfrm>
              <a:prstGeom prst="rect">
                <a:avLst/>
              </a:prstGeom>
              <a:blipFill>
                <a:blip r:embed="rId2"/>
                <a:stretch>
                  <a:fillRect l="-271" r="-542" b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70A308-DF47-12B7-1A7F-E809D2F0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4364736"/>
            <a:ext cx="10902696" cy="18122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Lots of metrics that go by lots of names</a:t>
            </a:r>
          </a:p>
          <a:p>
            <a:pPr lvl="1"/>
            <a:r>
              <a:rPr lang="en-US" dirty="0"/>
              <a:t>In this case specificity is a warning sign the model is broken/useless, but the others look okay, there are examples that go the other way as well</a:t>
            </a:r>
          </a:p>
          <a:p>
            <a:r>
              <a:rPr lang="en-US" dirty="0"/>
              <a:t>Recommendation make sure you check the performance on each of your classes and ask if it’s good enough for your goals</a:t>
            </a:r>
          </a:p>
        </p:txBody>
      </p:sp>
    </p:spTree>
    <p:extLst>
      <p:ext uri="{BB962C8B-B14F-4D97-AF65-F5344CB8AC3E}">
        <p14:creationId xmlns:p14="http://schemas.microsoft.com/office/powerpoint/2010/main" val="398701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0621-75FC-10FF-5B73-851839AE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BFA7-34DD-FF9D-6DCD-A6C5E8A0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8" y="1369699"/>
            <a:ext cx="8988552" cy="18528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can be a bit more complicated as we often don’t just know the decision we can get a probability</a:t>
            </a:r>
          </a:p>
          <a:p>
            <a:r>
              <a:rPr lang="en-US" dirty="0"/>
              <a:t>By default most tools assume &gt;0.5 is True, but it isn’t required</a:t>
            </a:r>
          </a:p>
          <a:p>
            <a:r>
              <a:rPr lang="en-US" dirty="0"/>
              <a:t>You can give this Receiver Operator Characteristic</a:t>
            </a:r>
          </a:p>
          <a:p>
            <a:r>
              <a:rPr lang="en-US" b="1" dirty="0"/>
              <a:t>AUC = Area under Curve with 1 being the best</a:t>
            </a:r>
          </a:p>
        </p:txBody>
      </p:sp>
      <p:pic>
        <p:nvPicPr>
          <p:cNvPr id="6" name="Picture 5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84FB407-0A2A-3C5C-5A04-3A194467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76" y="3222567"/>
            <a:ext cx="6833616" cy="34168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D44DFD-E4DE-5DDF-5016-E1DB705B0A74}"/>
              </a:ext>
            </a:extLst>
          </p:cNvPr>
          <p:cNvCxnSpPr/>
          <p:nvPr/>
        </p:nvCxnSpPr>
        <p:spPr>
          <a:xfrm>
            <a:off x="1557528" y="3759015"/>
            <a:ext cx="0" cy="24505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2E448305-FB92-985F-2356-6C6F1509C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5032" y="2572512"/>
            <a:ext cx="4126992" cy="412699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95A588-1456-F9DF-2723-6DC56D099E2E}"/>
              </a:ext>
            </a:extLst>
          </p:cNvPr>
          <p:cNvCxnSpPr/>
          <p:nvPr/>
        </p:nvCxnSpPr>
        <p:spPr>
          <a:xfrm>
            <a:off x="1813560" y="4124775"/>
            <a:ext cx="1194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67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18CC-FE59-E652-BDEA-A95FD6C0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7B3D3-E4F8-C6A4-DFAE-5C0923133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1690690"/>
            <a:ext cx="5054061" cy="4351338"/>
          </a:xfrm>
        </p:spPr>
        <p:txBody>
          <a:bodyPr/>
          <a:lstStyle/>
          <a:p>
            <a:r>
              <a:rPr lang="en-US" b="1" dirty="0"/>
              <a:t>Predicting sample size required for classification performance</a:t>
            </a:r>
            <a:br>
              <a:rPr lang="en-US" dirty="0"/>
            </a:br>
            <a:r>
              <a:rPr lang="en-US" sz="2000" dirty="0">
                <a:hlinkClick r:id="rId2"/>
              </a:rPr>
              <a:t>https://bmcmedinformdecismak.biomedcentral.com/articles/10.1186/1472-6947-12-8</a:t>
            </a:r>
            <a:endParaRPr lang="en-US" sz="2000" dirty="0"/>
          </a:p>
          <a:p>
            <a:r>
              <a:rPr lang="en-US" sz="2000" dirty="0"/>
              <a:t>You’ll need some data to estimate how much more you’ll need to reach a given accuracy</a:t>
            </a:r>
          </a:p>
          <a:p>
            <a:r>
              <a:rPr lang="en-US" sz="2000" dirty="0"/>
              <a:t>ML algorithms improve with data until they reach a saturation point</a:t>
            </a:r>
          </a:p>
          <a:p>
            <a:r>
              <a:rPr lang="en-US" sz="2000" dirty="0"/>
              <a:t>Can be useful to train models early in data taking to get an idea of how much more you’ll need to reach a certain goal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6201532-0523-56FF-A056-65ABBE44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05" y="140967"/>
            <a:ext cx="6628651" cy="67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86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A826-1AA8-FE04-8F3B-849A79B7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80"/>
            <a:ext cx="10515600" cy="1325563"/>
          </a:xfrm>
        </p:spPr>
        <p:txBody>
          <a:bodyPr/>
          <a:lstStyle/>
          <a:p>
            <a:r>
              <a:rPr lang="en-US" dirty="0"/>
              <a:t>Models have different learning curves</a:t>
            </a:r>
          </a:p>
        </p:txBody>
      </p:sp>
      <p:pic>
        <p:nvPicPr>
          <p:cNvPr id="5" name="Picture 4" descr="A picture containing dark, laser&#10;&#10;Description automatically generated">
            <a:extLst>
              <a:ext uri="{FF2B5EF4-FFF2-40B4-BE49-F238E27FC236}">
                <a16:creationId xmlns:a16="http://schemas.microsoft.com/office/drawing/2014/main" id="{DEDF39A8-797A-A7D3-809C-9F2EACB5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9" y="1448722"/>
            <a:ext cx="8815086" cy="44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8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E772-B7B9-F1EF-870D-89BD883B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31A-992C-33CC-97BA-FF90C8449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available algorithms and lots of ways to evaluate them</a:t>
            </a:r>
          </a:p>
          <a:p>
            <a:r>
              <a:rPr lang="en-US" dirty="0"/>
              <a:t>Things to consider:</a:t>
            </a:r>
          </a:p>
          <a:p>
            <a:pPr lvl="1"/>
            <a:r>
              <a:rPr lang="en-US" dirty="0"/>
              <a:t>The kind of data you have</a:t>
            </a:r>
          </a:p>
          <a:p>
            <a:pPr lvl="2"/>
            <a:r>
              <a:rPr lang="en-US" dirty="0"/>
              <a:t>Structured vs. Unstructured </a:t>
            </a:r>
          </a:p>
          <a:p>
            <a:pPr lvl="1"/>
            <a:r>
              <a:rPr lang="en-US" dirty="0"/>
              <a:t>How much of it you have</a:t>
            </a:r>
          </a:p>
          <a:p>
            <a:pPr lvl="1"/>
            <a:endParaRPr lang="en-US" dirty="0"/>
          </a:p>
          <a:p>
            <a:r>
              <a:rPr lang="en-US" b="1" dirty="0"/>
              <a:t>Suggestion:</a:t>
            </a:r>
            <a:r>
              <a:rPr lang="en-US" dirty="0"/>
              <a:t> Always keep your broader goals in mind when evaluating your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8D2E-D681-890B-0CA5-238B0278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2571879"/>
            <a:ext cx="10515600" cy="1325563"/>
          </a:xfrm>
        </p:spPr>
        <p:txBody>
          <a:bodyPr/>
          <a:lstStyle/>
          <a:p>
            <a:r>
              <a:rPr lang="en-US" dirty="0"/>
              <a:t>Structured Data - Methods</a:t>
            </a:r>
          </a:p>
        </p:txBody>
      </p:sp>
    </p:spTree>
    <p:extLst>
      <p:ext uri="{BB962C8B-B14F-4D97-AF65-F5344CB8AC3E}">
        <p14:creationId xmlns:p14="http://schemas.microsoft.com/office/powerpoint/2010/main" val="342123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5CBB-3D7E-5E9B-39B6-1F55F492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Parade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65B0-0C6A-2652-70B5-1DE6CCA2E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2020697"/>
            <a:ext cx="4197096" cy="4351338"/>
          </a:xfrm>
        </p:spPr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 Assume the data can be represented by a line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431798-BA23-B6C3-3756-AA2BF940D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04" y="2020697"/>
            <a:ext cx="6246368" cy="412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07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F1071F-4FB8-757E-3459-9475E788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Parade – Random  Forest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A110CD-E2DF-4ED9-18F9-980A4AC5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84832"/>
            <a:ext cx="5388864" cy="40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BA35AD52-A3BC-B620-55AC-A5BFE1D71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E8607A99-8479-D358-AF97-0D581E86AA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E30D50-83BD-A0C4-F362-EA3CE790D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36" y="1926153"/>
            <a:ext cx="5388864" cy="4200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D32E51-692E-7094-1C6C-F2AA7D9E214E}"/>
              </a:ext>
            </a:extLst>
          </p:cNvPr>
          <p:cNvSpPr txBox="1"/>
          <p:nvPr/>
        </p:nvSpPr>
        <p:spPr>
          <a:xfrm>
            <a:off x="2060448" y="1389888"/>
            <a:ext cx="365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6D0CA-B446-6BE3-2E0F-BA7657851207}"/>
              </a:ext>
            </a:extLst>
          </p:cNvPr>
          <p:cNvSpPr txBox="1"/>
          <p:nvPr/>
        </p:nvSpPr>
        <p:spPr>
          <a:xfrm>
            <a:off x="7991856" y="1355623"/>
            <a:ext cx="365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Forest</a:t>
            </a:r>
          </a:p>
        </p:txBody>
      </p:sp>
    </p:spTree>
    <p:extLst>
      <p:ext uri="{BB962C8B-B14F-4D97-AF65-F5344CB8AC3E}">
        <p14:creationId xmlns:p14="http://schemas.microsoft.com/office/powerpoint/2010/main" val="386686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DD6C-6D3C-883D-3EBA-25876651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Parade –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31A19-5929-ECA5-416A-02E7878D1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is split to minimize the </a:t>
            </a:r>
            <a:r>
              <a:rPr lang="en-US" dirty="0" err="1"/>
              <a:t>gini</a:t>
            </a:r>
            <a:r>
              <a:rPr lang="en-US" dirty="0"/>
              <a:t> index ( p*(1-p) ) based on a simple cut on a variable.</a:t>
            </a:r>
          </a:p>
          <a:p>
            <a:r>
              <a:rPr lang="en-US" dirty="0"/>
              <a:t>Variables to cut on at each node are selected at random from all the variables normally three are used</a:t>
            </a:r>
          </a:p>
          <a:p>
            <a:r>
              <a:rPr lang="en-US" dirty="0"/>
              <a:t>Each tree uses a subset of the data</a:t>
            </a:r>
          </a:p>
          <a:p>
            <a:r>
              <a:rPr lang="en-US" dirty="0"/>
              <a:t>Robust to overfitting due to random sub-sampling</a:t>
            </a:r>
          </a:p>
          <a:p>
            <a:r>
              <a:rPr lang="en-US" dirty="0"/>
              <a:t>Good error estimates from Out of Bag samples (those not selected) </a:t>
            </a:r>
          </a:p>
          <a:p>
            <a:r>
              <a:rPr lang="en-US" b="1" dirty="0"/>
              <a:t>Importance</a:t>
            </a:r>
            <a:r>
              <a:rPr lang="en-US" dirty="0"/>
              <a:t> can be used as an interpretation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6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49C9-BA48-8E40-8E49-341C6BA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Parade – Boosted 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F3538-4D22-0EB4-D978-E0BC9867E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690690"/>
            <a:ext cx="10515600" cy="4351338"/>
          </a:xfrm>
        </p:spPr>
        <p:txBody>
          <a:bodyPr/>
          <a:lstStyle/>
          <a:p>
            <a:r>
              <a:rPr lang="en-US" dirty="0"/>
              <a:t>Same tree as a random forest, but focus is on accuracy</a:t>
            </a:r>
          </a:p>
          <a:p>
            <a:r>
              <a:rPr lang="en-US" dirty="0"/>
              <a:t>Data is not randomly sub-sampled</a:t>
            </a:r>
          </a:p>
          <a:p>
            <a:r>
              <a:rPr lang="en-US" dirty="0"/>
              <a:t>Trees in the forest are trained iteratively with data miss-classified by the previous tree ‘boosted’ so subsequent trees pay more attention to mistakes</a:t>
            </a:r>
          </a:p>
          <a:p>
            <a:r>
              <a:rPr lang="en-US" b="1" dirty="0"/>
              <a:t>Accuracy is better than a random forest on large datasets</a:t>
            </a:r>
          </a:p>
          <a:p>
            <a:r>
              <a:rPr lang="en-US" b="1" dirty="0"/>
              <a:t>Overfitting should be checked for</a:t>
            </a:r>
          </a:p>
          <a:p>
            <a:endParaRPr lang="en-US" dirty="0"/>
          </a:p>
        </p:txBody>
      </p:sp>
      <p:pic>
        <p:nvPicPr>
          <p:cNvPr id="5" name="Picture 4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91B09D74-FCAF-C314-6D11-1A340E75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32" y="4637215"/>
            <a:ext cx="51816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6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BF7E-447E-9B03-7533-B7072405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57863"/>
            <a:ext cx="10515600" cy="1325563"/>
          </a:xfrm>
        </p:spPr>
        <p:txBody>
          <a:bodyPr/>
          <a:lstStyle/>
          <a:p>
            <a:r>
              <a:rPr lang="en-US" dirty="0"/>
              <a:t>A Quick Note - Classification vs. Regression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AF8FAFC-E2DE-A6BC-76CC-33C997053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3432" y="1371600"/>
            <a:ext cx="5801784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D622E-7115-1F4C-EA95-89BA00EB7C88}"/>
              </a:ext>
            </a:extLst>
          </p:cNvPr>
          <p:cNvSpPr txBox="1"/>
          <p:nvPr/>
        </p:nvSpPr>
        <p:spPr>
          <a:xfrm>
            <a:off x="5948892" y="57229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https://scikit-</a:t>
            </a:r>
            <a:r>
              <a:rPr lang="en-US" sz="1400" dirty="0" err="1"/>
              <a:t>learn.org</a:t>
            </a:r>
            <a:r>
              <a:rPr lang="en-US" sz="1400" dirty="0"/>
              <a:t>/stable/</a:t>
            </a:r>
            <a:r>
              <a:rPr lang="en-US" sz="1400" dirty="0" err="1"/>
              <a:t>auto_examples</a:t>
            </a:r>
            <a:r>
              <a:rPr lang="en-US" sz="1400" dirty="0"/>
              <a:t>/ensemble/</a:t>
            </a:r>
            <a:r>
              <a:rPr lang="en-US" sz="1400" dirty="0" err="1"/>
              <a:t>plot_adaboost_regression.html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E5269-BAB9-C722-BAA4-0254CE03DF0E}"/>
              </a:ext>
            </a:extLst>
          </p:cNvPr>
          <p:cNvSpPr txBox="1"/>
          <p:nvPr/>
        </p:nvSpPr>
        <p:spPr>
          <a:xfrm>
            <a:off x="484632" y="1466894"/>
            <a:ext cx="48920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or all ML techniques can be used for both: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Classification – targets are discrete 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Regression – targets are continuous outputs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generally some modification that need to be make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Linear regression becomes 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Decision Tree becomes a Regression tree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you’ll need to run a different function or specify in the arguments. Sometimes the packages will figure this out for you</a:t>
            </a:r>
          </a:p>
        </p:txBody>
      </p:sp>
    </p:spTree>
    <p:extLst>
      <p:ext uri="{BB962C8B-B14F-4D97-AF65-F5344CB8AC3E}">
        <p14:creationId xmlns:p14="http://schemas.microsoft.com/office/powerpoint/2010/main" val="197513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36AF-4B51-BBD1-EF7F-7C4CFCE3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51F6A-1195-795D-85B6-3DAC234EF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1271"/>
            <a:ext cx="10614915" cy="41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59CF6-FABB-462C-50CC-5B040CA803BA}"/>
              </a:ext>
            </a:extLst>
          </p:cNvPr>
          <p:cNvSpPr txBox="1"/>
          <p:nvPr/>
        </p:nvSpPr>
        <p:spPr>
          <a:xfrm>
            <a:off x="6339840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/understanding-the-bias-variance-tradeoff-165e6942b229</a:t>
            </a:r>
          </a:p>
        </p:txBody>
      </p:sp>
    </p:spTree>
    <p:extLst>
      <p:ext uri="{BB962C8B-B14F-4D97-AF65-F5344CB8AC3E}">
        <p14:creationId xmlns:p14="http://schemas.microsoft.com/office/powerpoint/2010/main" val="100157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24529</TotalTime>
  <Words>1179</Words>
  <Application>Microsoft Macintosh PowerPoint</Application>
  <PresentationFormat>Widescreen</PresentationFormat>
  <Paragraphs>174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Picking the Right ML Algorithm</vt:lpstr>
      <vt:lpstr>It’s still all about data</vt:lpstr>
      <vt:lpstr>Structured Data - Methods</vt:lpstr>
      <vt:lpstr>Model Parade – Linear Regression</vt:lpstr>
      <vt:lpstr>Model Parade – Random  Forest</vt:lpstr>
      <vt:lpstr>Model Parade – Random Forest</vt:lpstr>
      <vt:lpstr>Model Parade – Boosted  Decision Tree</vt:lpstr>
      <vt:lpstr>A Quick Note - Classification vs. Regression</vt:lpstr>
      <vt:lpstr>Bias Variance Tradeoff</vt:lpstr>
      <vt:lpstr>Neural Networks</vt:lpstr>
      <vt:lpstr>Support Vector Machines</vt:lpstr>
      <vt:lpstr>Assumptions ’buy’ Data</vt:lpstr>
      <vt:lpstr>Extrapolation</vt:lpstr>
      <vt:lpstr>Unstructured Data</vt:lpstr>
      <vt:lpstr>Deep Learning</vt:lpstr>
      <vt:lpstr>Example VGG 19 (Image Classification)</vt:lpstr>
      <vt:lpstr>Example Alpha Fold (Protein Structure Prediction)</vt:lpstr>
      <vt:lpstr>Evaluating Algorithms</vt:lpstr>
      <vt:lpstr>The Problem with Accuracy</vt:lpstr>
      <vt:lpstr>Other Metrics</vt:lpstr>
      <vt:lpstr>ROC Curves</vt:lpstr>
      <vt:lpstr>Learning Curves</vt:lpstr>
      <vt:lpstr>Models have different learning curves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Lillian Aoki</dc:creator>
  <cp:lastModifiedBy>Jake Searcy</cp:lastModifiedBy>
  <cp:revision>79</cp:revision>
  <dcterms:created xsi:type="dcterms:W3CDTF">2021-09-29T21:12:53Z</dcterms:created>
  <dcterms:modified xsi:type="dcterms:W3CDTF">2022-06-02T23:21:39Z</dcterms:modified>
</cp:coreProperties>
</file>